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3" r:id="rId3"/>
    <p:sldId id="272" r:id="rId4"/>
    <p:sldId id="288" r:id="rId5"/>
    <p:sldId id="293" r:id="rId6"/>
    <p:sldId id="289" r:id="rId7"/>
    <p:sldId id="290" r:id="rId8"/>
    <p:sldId id="291" r:id="rId9"/>
    <p:sldId id="292" r:id="rId10"/>
    <p:sldId id="274" r:id="rId11"/>
    <p:sldId id="297" r:id="rId12"/>
    <p:sldId id="294" r:id="rId13"/>
    <p:sldId id="295" r:id="rId14"/>
    <p:sldId id="300" r:id="rId15"/>
    <p:sldId id="298" r:id="rId16"/>
    <p:sldId id="299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7430B4-8FCF-47DB-A245-00C9943B4546}" type="datetimeFigureOut">
              <a:rPr lang="hu-HU" smtClean="0"/>
              <a:pPr/>
              <a:t>2016.04.25.</a:t>
            </a:fld>
            <a:endParaRPr lang="hu-H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3703FA-6C47-48CB-B60A-F1E1B96DC14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> </a:t>
            </a:r>
            <a:r>
              <a:rPr lang="hu-HU" dirty="0"/>
              <a:t>A külső egyensúlytalanság növekedési hatása a balti államokban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0800" cy="2256656"/>
          </a:xfrm>
        </p:spPr>
        <p:txBody>
          <a:bodyPr>
            <a:normAutofit/>
          </a:bodyPr>
          <a:lstStyle/>
          <a:p>
            <a:r>
              <a:rPr lang="hu-HU" dirty="0" smtClean="0"/>
              <a:t>Kutasi Gábor</a:t>
            </a:r>
            <a:endParaRPr lang="de-DE" dirty="0" smtClean="0"/>
          </a:p>
          <a:p>
            <a:r>
              <a:rPr lang="en-US" dirty="0" smtClean="0"/>
              <a:t> </a:t>
            </a:r>
            <a:r>
              <a:rPr lang="hu-HU" dirty="0" smtClean="0"/>
              <a:t>BCE Világgazdasági Intézet</a:t>
            </a:r>
            <a:endParaRPr lang="en-US" sz="1600" i="1" dirty="0" smtClean="0"/>
          </a:p>
          <a:p>
            <a:r>
              <a:rPr lang="hu-HU" sz="2000" i="1" dirty="0" smtClean="0"/>
              <a:t>2016.ápr.26.</a:t>
            </a:r>
          </a:p>
          <a:p>
            <a:r>
              <a:rPr lang="hu-HU" sz="2000" b="1" dirty="0"/>
              <a:t>A magyar gazdaság versenyképessége – elmélet és </a:t>
            </a:r>
            <a:r>
              <a:rPr lang="hu-HU" sz="2000" b="1" dirty="0" smtClean="0"/>
              <a:t>gyakorlat, BCE</a:t>
            </a: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276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4000" dirty="0" smtClean="0"/>
              <a:t>Magyarázó modell</a:t>
            </a:r>
            <a:r>
              <a:rPr lang="de-DE" altLang="hu-HU" sz="4000" dirty="0" smtClean="0"/>
              <a:t>: </a:t>
            </a:r>
            <a:r>
              <a:rPr lang="hu-HU" altLang="hu-HU" sz="4000" dirty="0" smtClean="0"/>
              <a:t>fordított </a:t>
            </a:r>
            <a:r>
              <a:rPr lang="hu-HU" altLang="hu-HU" sz="4000" dirty="0" smtClean="0"/>
              <a:t>B-S Effect</a:t>
            </a:r>
          </a:p>
        </p:txBody>
      </p:sp>
      <p:pic>
        <p:nvPicPr>
          <p:cNvPr id="9219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141" y="1695719"/>
            <a:ext cx="6466667" cy="4304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9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hu-HU" dirty="0" smtClean="0"/>
              <a:t>A hipotézis tesztelése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hipotézis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algn="ctr"/>
            <a:r>
              <a:rPr lang="hu-HU" dirty="0"/>
              <a:t>A valutatanács vezetett a </a:t>
            </a:r>
            <a:r>
              <a:rPr lang="hu-HU" dirty="0" smtClean="0"/>
              <a:t>reál felértékelődéshez és a folyamatos folyó fizetési mérleg hiányhoz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módszertan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3568" y="3185592"/>
            <a:ext cx="8153400" cy="367240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REER &amp; NEER vs. EU28 &amp; EA18</a:t>
            </a:r>
          </a:p>
          <a:p>
            <a:endParaRPr lang="de-DE" dirty="0" smtClean="0"/>
          </a:p>
          <a:p>
            <a:r>
              <a:rPr lang="de-DE" dirty="0" smtClean="0"/>
              <a:t>REER </a:t>
            </a:r>
            <a:r>
              <a:rPr lang="de-DE" dirty="0" err="1" smtClean="0"/>
              <a:t>base</a:t>
            </a:r>
            <a:endParaRPr lang="de-DE" dirty="0" smtClean="0"/>
          </a:p>
          <a:p>
            <a:pPr lvl="1"/>
            <a:r>
              <a:rPr lang="de-DE" dirty="0" smtClean="0"/>
              <a:t>HICP-</a:t>
            </a:r>
            <a:r>
              <a:rPr lang="de-DE" dirty="0" err="1" smtClean="0"/>
              <a:t>deflator</a:t>
            </a:r>
            <a:r>
              <a:rPr lang="de-DE" dirty="0" smtClean="0"/>
              <a:t>, </a:t>
            </a:r>
          </a:p>
          <a:p>
            <a:pPr lvl="1"/>
            <a:r>
              <a:rPr lang="de-DE" dirty="0" smtClean="0"/>
              <a:t>ULC, </a:t>
            </a:r>
          </a:p>
          <a:p>
            <a:pPr lvl="1"/>
            <a:r>
              <a:rPr lang="de-DE" dirty="0" smtClean="0"/>
              <a:t>UWI</a:t>
            </a:r>
          </a:p>
          <a:p>
            <a:pPr lvl="1"/>
            <a:r>
              <a:rPr lang="de-DE" dirty="0" smtClean="0"/>
              <a:t>Price </a:t>
            </a:r>
            <a:r>
              <a:rPr lang="de-DE" dirty="0" err="1" smtClean="0"/>
              <a:t>deflator</a:t>
            </a:r>
            <a:r>
              <a:rPr lang="de-DE" dirty="0" smtClean="0"/>
              <a:t> GDP 	</a:t>
            </a:r>
          </a:p>
          <a:p>
            <a:pPr lvl="1"/>
            <a:r>
              <a:rPr lang="en-US" dirty="0" smtClean="0"/>
              <a:t>Price deflator, exports of goods and services 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49384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u-HU" sz="3200" dirty="0" smtClean="0"/>
              <a:t>Eredmény</a:t>
            </a:r>
            <a:r>
              <a:rPr lang="de-DE" sz="3200" dirty="0" smtClean="0"/>
              <a:t>: </a:t>
            </a:r>
            <a:r>
              <a:rPr lang="de-DE" sz="3200" dirty="0" smtClean="0"/>
              <a:t>REER (</a:t>
            </a:r>
            <a:r>
              <a:rPr lang="en-US" sz="3200" dirty="0" smtClean="0"/>
              <a:t>standardized Beta, significance 					and adjusted </a:t>
            </a:r>
            <a:r>
              <a:rPr lang="en-US" sz="3200" i="1" dirty="0" smtClean="0"/>
              <a:t>R</a:t>
            </a:r>
            <a:r>
              <a:rPr lang="en-US" sz="3200" i="1" baseline="30000" dirty="0" smtClean="0"/>
              <a:t>2)</a:t>
            </a:r>
            <a:endParaRPr lang="de-DE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679" y="2212702"/>
            <a:ext cx="8596496" cy="344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u-HU" sz="3200" dirty="0" smtClean="0"/>
              <a:t>Eredmény</a:t>
            </a:r>
            <a:r>
              <a:rPr lang="de-DE" sz="3200" dirty="0" smtClean="0"/>
              <a:t>: </a:t>
            </a:r>
            <a:r>
              <a:rPr lang="de-DE" sz="3200" dirty="0" smtClean="0"/>
              <a:t>REER (</a:t>
            </a:r>
            <a:r>
              <a:rPr lang="en-US" sz="3200" dirty="0" smtClean="0"/>
              <a:t>standardized Beta, significance 					and adjusted </a:t>
            </a:r>
            <a:r>
              <a:rPr lang="en-US" sz="3200" i="1" dirty="0" smtClean="0"/>
              <a:t>R</a:t>
            </a:r>
            <a:r>
              <a:rPr lang="en-US" sz="3200" i="1" baseline="30000" dirty="0" smtClean="0"/>
              <a:t>2)</a:t>
            </a:r>
            <a:endParaRPr lang="de-DE" sz="32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1282" y="2060848"/>
            <a:ext cx="8344893" cy="294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Eredmény</a:t>
            </a:r>
            <a:r>
              <a:rPr lang="de-DE" dirty="0" smtClean="0"/>
              <a:t>: </a:t>
            </a:r>
            <a:r>
              <a:rPr lang="de-DE" dirty="0" smtClean="0"/>
              <a:t>NEER (</a:t>
            </a:r>
            <a:r>
              <a:rPr lang="en-US" dirty="0" smtClean="0"/>
              <a:t>standardized Beta, significance and adjusted </a:t>
            </a:r>
            <a:r>
              <a:rPr lang="en-US" i="1" dirty="0" smtClean="0"/>
              <a:t>R</a:t>
            </a:r>
            <a:r>
              <a:rPr lang="en-US" i="1" baseline="30000" dirty="0" smtClean="0"/>
              <a:t>2)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6013" y="2204864"/>
            <a:ext cx="8600162" cy="247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856984" cy="922114"/>
          </a:xfrm>
        </p:spPr>
        <p:txBody>
          <a:bodyPr>
            <a:normAutofit fontScale="90000"/>
          </a:bodyPr>
          <a:lstStyle/>
          <a:p>
            <a:r>
              <a:rPr lang="hu-HU" altLang="hu-HU" dirty="0" smtClean="0"/>
              <a:t>Balti növekedés és folyó fiz. mérleg hiány</a:t>
            </a:r>
            <a:endParaRPr lang="hu-HU" altLang="hu-HU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20386" y="1600200"/>
            <a:ext cx="593817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8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dirty="0" smtClean="0"/>
              <a:t>Tankönyvszerű költségvetési egyensúly</a:t>
            </a:r>
            <a:endParaRPr lang="hu-HU" altLang="hu-HU" dirty="0" smtClean="0"/>
          </a:p>
        </p:txBody>
      </p:sp>
      <p:pic>
        <p:nvPicPr>
          <p:cNvPr id="7171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93" y="1600200"/>
            <a:ext cx="7332963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8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964488" cy="990600"/>
          </a:xfrm>
        </p:spPr>
        <p:txBody>
          <a:bodyPr>
            <a:normAutofit/>
          </a:bodyPr>
          <a:lstStyle/>
          <a:p>
            <a:r>
              <a:rPr lang="hu-HU" dirty="0" smtClean="0"/>
              <a:t>Kibocsátási rés: Túlfűtött gazdaság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38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hu-HU" dirty="0" smtClean="0"/>
              <a:t>A fundamentális hiba nyomai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4313"/>
            <a:ext cx="8475662" cy="1462087"/>
          </a:xfrm>
        </p:spPr>
        <p:txBody>
          <a:bodyPr/>
          <a:lstStyle/>
          <a:p>
            <a:pPr eaLnBrk="1" hangingPunct="1"/>
            <a:r>
              <a:rPr lang="hu-HU" altLang="hu-HU" sz="2400" dirty="0" err="1" smtClean="0"/>
              <a:t>Eurózóna</a:t>
            </a:r>
            <a:r>
              <a:rPr lang="hu-HU" altLang="hu-HU" sz="2400" dirty="0" smtClean="0"/>
              <a:t> inflációjától való eltérés, százalékpont</a:t>
            </a:r>
            <a:r>
              <a:rPr lang="hu-HU" altLang="hu-HU" sz="2400" dirty="0" smtClean="0"/>
              <a:t>		</a:t>
            </a:r>
            <a:r>
              <a:rPr lang="en-US" altLang="hu-HU" sz="2400" dirty="0" smtClean="0"/>
              <a:t>Eurostat</a:t>
            </a:r>
            <a:r>
              <a:rPr lang="hu-HU" altLang="hu-HU" sz="4000" dirty="0" smtClean="0"/>
              <a:t> 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12913"/>
            <a:ext cx="82804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1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400" dirty="0" smtClean="0"/>
              <a:t>havi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Nomin</a:t>
            </a:r>
            <a:r>
              <a:rPr lang="hu-HU" altLang="hu-HU" sz="2400" dirty="0" smtClean="0"/>
              <a:t>á</a:t>
            </a:r>
            <a:r>
              <a:rPr lang="en-US" altLang="hu-HU" sz="2400" dirty="0" smtClean="0"/>
              <a:t>l</a:t>
            </a:r>
            <a:r>
              <a:rPr lang="hu-HU" altLang="hu-HU" sz="2400" dirty="0" smtClean="0"/>
              <a:t>is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Effe</a:t>
            </a:r>
            <a:r>
              <a:rPr lang="hu-HU" altLang="hu-HU" sz="2400" dirty="0" smtClean="0"/>
              <a:t>k</a:t>
            </a:r>
            <a:r>
              <a:rPr lang="en-US" altLang="hu-HU" sz="2400" dirty="0" smtClean="0"/>
              <a:t>t</a:t>
            </a:r>
            <a:r>
              <a:rPr lang="hu-HU" altLang="hu-HU" sz="2400" dirty="0" smtClean="0"/>
              <a:t>í</a:t>
            </a:r>
            <a:r>
              <a:rPr lang="en-US" altLang="hu-HU" sz="2400" dirty="0" smtClean="0"/>
              <a:t>v </a:t>
            </a:r>
            <a:r>
              <a:rPr lang="hu-HU" altLang="hu-HU" sz="2400" dirty="0" smtClean="0"/>
              <a:t>Árfolyam</a:t>
            </a:r>
            <a:r>
              <a:rPr lang="en-US" altLang="hu-HU" sz="2400" dirty="0" smtClean="0"/>
              <a:t>, </a:t>
            </a:r>
            <a:r>
              <a:rPr lang="en-US" altLang="hu-HU" sz="2400" dirty="0" smtClean="0"/>
              <a:t>2005 = 100</a:t>
            </a:r>
            <a:r>
              <a:rPr lang="hu-HU" altLang="hu-HU" sz="2400" dirty="0" smtClean="0"/>
              <a:t> , </a:t>
            </a:r>
            <a:br>
              <a:rPr lang="hu-HU" altLang="hu-HU" sz="2400" dirty="0" smtClean="0"/>
            </a:br>
            <a:r>
              <a:rPr lang="hu-HU" altLang="hu-HU" sz="2400" dirty="0" smtClean="0"/>
              <a:t> </a:t>
            </a:r>
            <a:r>
              <a:rPr lang="en-US" altLang="hu-HU" sz="2400" b="1" i="1" dirty="0" smtClean="0"/>
              <a:t>Eurostat</a:t>
            </a:r>
            <a:endParaRPr lang="hu-HU" altLang="hu-HU" sz="2400" b="1" i="1" dirty="0" smtClean="0"/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77950"/>
            <a:ext cx="882015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0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2400" dirty="0"/>
              <a:t>havi</a:t>
            </a:r>
            <a:r>
              <a:rPr lang="en-US" altLang="hu-HU" sz="2400" dirty="0"/>
              <a:t> </a:t>
            </a:r>
            <a:r>
              <a:rPr lang="hu-HU" altLang="hu-HU" sz="2400" dirty="0" smtClean="0"/>
              <a:t>Reál </a:t>
            </a:r>
            <a:r>
              <a:rPr lang="en-US" altLang="hu-HU" sz="2400" dirty="0" err="1" smtClean="0"/>
              <a:t>Effe</a:t>
            </a:r>
            <a:r>
              <a:rPr lang="hu-HU" altLang="hu-HU" sz="2400" dirty="0"/>
              <a:t>k</a:t>
            </a:r>
            <a:r>
              <a:rPr lang="en-US" altLang="hu-HU" sz="2400" dirty="0"/>
              <a:t>t</a:t>
            </a:r>
            <a:r>
              <a:rPr lang="hu-HU" altLang="hu-HU" sz="2400" dirty="0"/>
              <a:t>í</a:t>
            </a:r>
            <a:r>
              <a:rPr lang="en-US" altLang="hu-HU" sz="2400" dirty="0"/>
              <a:t>v </a:t>
            </a:r>
            <a:r>
              <a:rPr lang="hu-HU" altLang="hu-HU" sz="2400" dirty="0"/>
              <a:t>Árfolyam</a:t>
            </a:r>
            <a:r>
              <a:rPr lang="en-US" altLang="hu-HU" sz="2400" dirty="0" smtClean="0"/>
              <a:t>, </a:t>
            </a:r>
            <a:r>
              <a:rPr lang="en-US" altLang="hu-HU" sz="2400" dirty="0" smtClean="0"/>
              <a:t>HICP deflator, </a:t>
            </a:r>
            <a:br>
              <a:rPr lang="en-US" altLang="hu-HU" sz="2400" dirty="0" smtClean="0"/>
            </a:br>
            <a:r>
              <a:rPr lang="en-US" altLang="hu-HU" sz="2400" dirty="0" smtClean="0"/>
              <a:t>2005 = 100</a:t>
            </a:r>
            <a:r>
              <a:rPr lang="hu-HU" altLang="hu-HU" sz="2400" dirty="0" smtClean="0"/>
              <a:t> , </a:t>
            </a:r>
            <a:br>
              <a:rPr lang="hu-HU" altLang="hu-HU" sz="2400" dirty="0" smtClean="0"/>
            </a:br>
            <a:r>
              <a:rPr lang="en-US" altLang="hu-HU" sz="2400" b="1" i="1" dirty="0" smtClean="0"/>
              <a:t>Eurostat</a:t>
            </a:r>
            <a:r>
              <a:rPr lang="hu-HU" altLang="hu-HU" sz="2400" dirty="0" smtClean="0"/>
              <a:t> 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7921625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9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hu-HU" sz="3200" dirty="0" smtClean="0"/>
              <a:t>Nominal Unit </a:t>
            </a:r>
            <a:r>
              <a:rPr lang="en-US" altLang="hu-HU" sz="3200" dirty="0" err="1" smtClean="0"/>
              <a:t>Labour</a:t>
            </a:r>
            <a:r>
              <a:rPr lang="en-US" altLang="hu-HU" sz="3200" dirty="0" smtClean="0"/>
              <a:t> Cost, 2005 = 1</a:t>
            </a:r>
            <a:r>
              <a:rPr lang="hu-HU" altLang="hu-HU" sz="3200" dirty="0" smtClean="0"/>
              <a:t>00 , </a:t>
            </a:r>
            <a:br>
              <a:rPr lang="hu-HU" altLang="hu-HU" sz="3200" dirty="0" smtClean="0"/>
            </a:br>
            <a:r>
              <a:rPr lang="en-US" altLang="hu-HU" sz="2800" b="1" i="1" dirty="0" smtClean="0"/>
              <a:t>DG-ECFIN Price and Cost Competitiveness</a:t>
            </a:r>
            <a:r>
              <a:rPr lang="hu-HU" altLang="hu-HU" sz="4800" dirty="0" smtClean="0"/>
              <a:t> 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2575"/>
            <a:ext cx="8532812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152</Words>
  <Application>Microsoft Office PowerPoint</Application>
  <PresentationFormat>Diavetítés a képernyőre (4:3 oldalarány)</PresentationFormat>
  <Paragraphs>31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Calibri</vt:lpstr>
      <vt:lpstr>Cambria</vt:lpstr>
      <vt:lpstr>Wingdings</vt:lpstr>
      <vt:lpstr>Wingdings 2</vt:lpstr>
      <vt:lpstr>Galathea</vt:lpstr>
      <vt:lpstr>  A külső egyensúlytalanság növekedési hatása a balti államokban</vt:lpstr>
      <vt:lpstr>Balti növekedés és folyó fiz. mérleg hiány</vt:lpstr>
      <vt:lpstr>Tankönyvszerű költségvetési egyensúly</vt:lpstr>
      <vt:lpstr>Kibocsátási rés: Túlfűtött gazdaság</vt:lpstr>
      <vt:lpstr>A fundamentális hiba nyomai</vt:lpstr>
      <vt:lpstr>Eurózóna inflációjától való eltérés, százalékpont  Eurostat </vt:lpstr>
      <vt:lpstr>havi Nominális Effektív Árfolyam, 2005 = 100 ,   Eurostat</vt:lpstr>
      <vt:lpstr>havi Reál Effektív Árfolyam, HICP deflator,  2005 = 100 ,  Eurostat </vt:lpstr>
      <vt:lpstr>Nominal Unit Labour Cost, 2005 = 100 ,  DG-ECFIN Price and Cost Competitiveness </vt:lpstr>
      <vt:lpstr>Magyarázó modell: fordított B-S Effect</vt:lpstr>
      <vt:lpstr>A hipotézis tesztelése</vt:lpstr>
      <vt:lpstr>hipotézis</vt:lpstr>
      <vt:lpstr>módszertan</vt:lpstr>
      <vt:lpstr>Eredmény: REER (standardized Beta, significance      and adjusted R2)</vt:lpstr>
      <vt:lpstr>Eredmény: REER (standardized Beta, significance      and adjusted R2)</vt:lpstr>
      <vt:lpstr>Eredmény: NEER (standardized Beta, significance and adjusted R2)</vt:lpstr>
    </vt:vector>
  </TitlesOfParts>
  <Company>Budapesti Corvinus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populism</dc:title>
  <dc:creator>Kutasi Gábor</dc:creator>
  <cp:lastModifiedBy>Kutasi Gábor</cp:lastModifiedBy>
  <cp:revision>27</cp:revision>
  <dcterms:created xsi:type="dcterms:W3CDTF">2014-10-16T11:58:20Z</dcterms:created>
  <dcterms:modified xsi:type="dcterms:W3CDTF">2016-04-25T12:57:05Z</dcterms:modified>
</cp:coreProperties>
</file>